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4"/>
  </p:notesMasterIdLst>
  <p:sldIdLst>
    <p:sldId id="256" r:id="rId2"/>
    <p:sldId id="269" r:id="rId3"/>
    <p:sldId id="259" r:id="rId4"/>
    <p:sldId id="260" r:id="rId5"/>
    <p:sldId id="275" r:id="rId6"/>
    <p:sldId id="277" r:id="rId7"/>
    <p:sldId id="271" r:id="rId8"/>
    <p:sldId id="272" r:id="rId9"/>
    <p:sldId id="264" r:id="rId10"/>
    <p:sldId id="262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FFF9AF"/>
    <a:srgbClr val="1C1B17"/>
    <a:srgbClr val="FFF357"/>
    <a:srgbClr val="FFF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59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253C2-729A-4347-A0A8-BE3B154FC217}" type="datetimeFigureOut">
              <a:rPr lang="de-AT" smtClean="0"/>
              <a:t>03.06.2017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38E64-5BCB-4C4B-8B8E-C433F17D33C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20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A4E5B-FC0C-4BD9-951C-824675774C6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8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73350" y="509588"/>
            <a:ext cx="4527550" cy="2547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312D-5EA7-4C5E-A318-2176CE6047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8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FAA7-1865-4F82-998F-1D0615A2A69D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9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129-6718-487B-BE0C-81F23D084F6D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3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144E-3B62-43C3-9B65-8FA75474B844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13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1D4C-A55C-4DCC-B70B-C57FF880B6E1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45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741A-5955-4B5B-AD92-0A200C961134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5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962D-6CAC-4EC5-B323-5D87EFE860EF}" type="datetime1">
              <a:rPr lang="de-AT" smtClean="0"/>
              <a:t>03.06.2017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6ED-E0E1-4E30-B9DB-7B1C359EE400}" type="datetime1">
              <a:rPr lang="de-AT" smtClean="0"/>
              <a:t>03.06.2017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02B6-D6F5-4577-8FAA-3DC9A5E23867}" type="datetime1">
              <a:rPr lang="de-AT" smtClean="0"/>
              <a:t>03.06.2017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5B44-27DE-4F0E-AF60-4FBE3BD2211D}" type="datetime1">
              <a:rPr lang="de-AT" smtClean="0"/>
              <a:t>03.06.2017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09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76C4-DC7C-4C16-967A-E084F640D58A}" type="datetime1">
              <a:rPr lang="de-AT" smtClean="0"/>
              <a:t>03.06.2017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53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1CE2-DC82-4992-977B-E5CCCDFC6D9E}" type="datetime1">
              <a:rPr lang="de-AT" smtClean="0"/>
              <a:t>03.06.2017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49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 t="541" r="40024" b="664"/>
          <a:stretch/>
        </p:blipFill>
        <p:spPr>
          <a:xfrm>
            <a:off x="10472" y="0"/>
            <a:ext cx="660088" cy="681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" y="5621609"/>
            <a:ext cx="819753" cy="10874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9D8FEC-FC67-4968-B8C9-64965AAA2C73}" type="datetime1">
              <a:rPr lang="de-AT" smtClean="0"/>
              <a:t>03.06.2017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B33B-1563-4604-8D11-301296A7DA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39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8" y="1620751"/>
            <a:ext cx="3528392" cy="4680520"/>
          </a:xfrm>
          <a:prstGeom prst="rect">
            <a:avLst/>
          </a:prstGeom>
        </p:spPr>
      </p:pic>
      <p:pic>
        <p:nvPicPr>
          <p:cNvPr id="6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47" y="4617947"/>
            <a:ext cx="4053366" cy="12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: abgerundete Ecken 9"/>
          <p:cNvSpPr/>
          <p:nvPr/>
        </p:nvSpPr>
        <p:spPr>
          <a:xfrm>
            <a:off x="4683338" y="1544548"/>
            <a:ext cx="4330033" cy="2863563"/>
          </a:xfrm>
          <a:prstGeom prst="roundRect">
            <a:avLst/>
          </a:prstGeom>
          <a:solidFill>
            <a:srgbClr val="FFED00"/>
          </a:solidFill>
          <a:ln w="76200">
            <a:solidFill>
              <a:srgbClr val="1C1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11" name="Textfeld 10"/>
          <p:cNvSpPr txBox="1"/>
          <p:nvPr/>
        </p:nvSpPr>
        <p:spPr>
          <a:xfrm>
            <a:off x="4921672" y="2020893"/>
            <a:ext cx="3734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innovative </a:t>
            </a:r>
            <a:r>
              <a:rPr lang="en-US" sz="3200" b="1" dirty="0"/>
              <a:t>documentation </a:t>
            </a:r>
            <a:r>
              <a:rPr lang="en-US" sz="2400" b="1" dirty="0"/>
              <a:t>creates more </a:t>
            </a:r>
            <a:r>
              <a:rPr lang="en-US" sz="3200" b="1" dirty="0"/>
              <a:t>data</a:t>
            </a:r>
            <a:r>
              <a:rPr lang="en-US" sz="2400" b="1" dirty="0"/>
              <a:t> and demands more </a:t>
            </a:r>
            <a:r>
              <a:rPr lang="en-US" sz="3200" b="1" dirty="0"/>
              <a:t>traffic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121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00" b="85000" l="19867" r="75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8315" r="21600" b="13559"/>
          <a:stretch/>
        </p:blipFill>
        <p:spPr>
          <a:xfrm rot="4718249">
            <a:off x="9560647" y="1399777"/>
            <a:ext cx="1459353" cy="234195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00" b="85000" l="19867" r="75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8315" r="21600" b="13559"/>
          <a:stretch/>
        </p:blipFill>
        <p:spPr>
          <a:xfrm rot="16200000">
            <a:off x="3242863" y="1453943"/>
            <a:ext cx="1547829" cy="248394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00" b="85000" l="19867" r="75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8315" r="21600" b="13559"/>
          <a:stretch/>
        </p:blipFill>
        <p:spPr>
          <a:xfrm rot="4549801">
            <a:off x="5685843" y="1672555"/>
            <a:ext cx="1199712" cy="19252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00" b="85000" l="19867" r="75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8315" r="21600" b="13559"/>
          <a:stretch/>
        </p:blipFill>
        <p:spPr>
          <a:xfrm rot="11856157">
            <a:off x="8294500" y="1116572"/>
            <a:ext cx="1459353" cy="23419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00" b="85000" l="19867" r="75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8315" r="21600" b="13559"/>
          <a:stretch/>
        </p:blipFill>
        <p:spPr>
          <a:xfrm rot="10328404">
            <a:off x="4396812" y="1193623"/>
            <a:ext cx="1459353" cy="2341956"/>
          </a:xfrm>
          <a:prstGeom prst="rect">
            <a:avLst/>
          </a:prstGeom>
        </p:spPr>
      </p:pic>
      <p:sp>
        <p:nvSpPr>
          <p:cNvPr id="5" name="Rechteck: abgerundete Ecken 4"/>
          <p:cNvSpPr/>
          <p:nvPr/>
        </p:nvSpPr>
        <p:spPr>
          <a:xfrm>
            <a:off x="7513146" y="186412"/>
            <a:ext cx="3674692" cy="1179320"/>
          </a:xfrm>
          <a:prstGeom prst="roundRect">
            <a:avLst/>
          </a:prstGeom>
          <a:solidFill>
            <a:srgbClr val="FFED00"/>
          </a:solidFill>
          <a:ln w="76200">
            <a:solidFill>
              <a:srgbClr val="1C1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: abgerundete Ecken 3"/>
          <p:cNvSpPr/>
          <p:nvPr/>
        </p:nvSpPr>
        <p:spPr>
          <a:xfrm>
            <a:off x="3035293" y="186412"/>
            <a:ext cx="3956702" cy="1179320"/>
          </a:xfrm>
          <a:prstGeom prst="roundRect">
            <a:avLst/>
          </a:prstGeom>
          <a:solidFill>
            <a:srgbClr val="FFED00"/>
          </a:solidFill>
          <a:ln w="76200">
            <a:solidFill>
              <a:srgbClr val="1C1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754954" y="1354656"/>
            <a:ext cx="2939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 smtClean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BUSINESS</a:t>
            </a:r>
            <a:endParaRPr lang="de-AT" sz="4800" b="1" dirty="0">
              <a:ln w="25400">
                <a:solidFill>
                  <a:schemeClr val="tx1"/>
                </a:solidFill>
              </a:ln>
              <a:solidFill>
                <a:srgbClr val="FFED00"/>
              </a:solidFill>
            </a:endParaRPr>
          </a:p>
          <a:p>
            <a:r>
              <a:rPr lang="de-AT" sz="4800" b="1" dirty="0" smtClean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MODEL</a:t>
            </a:r>
          </a:p>
          <a:p>
            <a:r>
              <a:rPr lang="de-AT" sz="4800" b="1" dirty="0" smtClean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START</a:t>
            </a:r>
            <a:endParaRPr lang="de-AT" sz="4800" b="1" dirty="0">
              <a:ln w="25400">
                <a:solidFill>
                  <a:schemeClr val="tx1"/>
                </a:solidFill>
              </a:ln>
              <a:solidFill>
                <a:srgbClr val="FFED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934155" y="2469315"/>
            <a:ext cx="2394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355" y="2241997"/>
            <a:ext cx="5761905" cy="443809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22826" y="314407"/>
            <a:ext cx="373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sales of their own core products (mobile communications, internet access, housing and hosting).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7694578" y="301255"/>
            <a:ext cx="349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Rollout and build up assistants for the chief developer. This can focus on research and development.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9788236" y="2111139"/>
            <a:ext cx="18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GIS</a:t>
            </a:r>
          </a:p>
          <a:p>
            <a:pPr algn="ctr"/>
            <a:r>
              <a:rPr lang="de-AT" sz="1600" dirty="0"/>
              <a:t>Databases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73409" y="2358916"/>
            <a:ext cx="154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Distribution </a:t>
            </a:r>
          </a:p>
          <a:p>
            <a:pPr algn="ctr"/>
            <a:r>
              <a:rPr lang="de-AT" sz="1200" dirty="0"/>
              <a:t>&amp; </a:t>
            </a:r>
          </a:p>
          <a:p>
            <a:pPr algn="ctr"/>
            <a:r>
              <a:rPr lang="de-AT" sz="1200" dirty="0"/>
              <a:t>Communication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22912" y="2205222"/>
            <a:ext cx="121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Pricing</a:t>
            </a:r>
            <a:r>
              <a:rPr lang="de-AT" dirty="0"/>
              <a:t> Service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989392" y="4784984"/>
            <a:ext cx="4150789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PARADIGM SHIFT</a:t>
            </a:r>
          </a:p>
          <a:p>
            <a:pPr algn="ctr"/>
            <a:r>
              <a:rPr lang="en-US" sz="2400" b="1" dirty="0"/>
              <a:t>Innovative documentation creates more data and demands </a:t>
            </a:r>
            <a:r>
              <a:rPr lang="en-US" sz="2400" b="1" dirty="0" smtClean="0"/>
              <a:t>more </a:t>
            </a:r>
            <a:r>
              <a:rPr lang="en-US" sz="2400" b="1" dirty="0"/>
              <a:t>traffic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427543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9934155" y="2469315"/>
            <a:ext cx="2394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de-AT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802762" y="3954"/>
            <a:ext cx="428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 smtClean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RESSOURCES:</a:t>
            </a:r>
            <a:endParaRPr lang="de-AT" sz="4800" b="1" dirty="0">
              <a:ln w="25400">
                <a:solidFill>
                  <a:schemeClr val="tx1"/>
                </a:solidFill>
              </a:ln>
              <a:solidFill>
                <a:srgbClr val="FFED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1157287"/>
            <a:ext cx="107918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0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111967" y="5056155"/>
            <a:ext cx="12302443" cy="1800808"/>
          </a:xfrm>
          <a:prstGeom prst="rect">
            <a:avLst/>
          </a:prstGeom>
          <a:solidFill>
            <a:srgbClr val="FFED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933309" y="5633393"/>
            <a:ext cx="1000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err="1"/>
              <a:t>Let</a:t>
            </a:r>
            <a:r>
              <a:rPr lang="de-AT" sz="3600" b="1" dirty="0"/>
              <a:t> </a:t>
            </a:r>
            <a:r>
              <a:rPr lang="de-AT" sz="3600" b="1" dirty="0" err="1"/>
              <a:t>us</a:t>
            </a:r>
            <a:r>
              <a:rPr lang="de-AT" sz="3600" b="1" dirty="0"/>
              <a:t> </a:t>
            </a:r>
            <a:r>
              <a:rPr lang="de-AT" sz="3600" b="1" dirty="0" err="1"/>
              <a:t>increase</a:t>
            </a:r>
            <a:r>
              <a:rPr lang="de-AT" sz="3600" b="1" dirty="0"/>
              <a:t> </a:t>
            </a:r>
            <a:r>
              <a:rPr lang="de-AT" sz="3600" b="1" dirty="0" err="1"/>
              <a:t>efficiency</a:t>
            </a:r>
            <a:r>
              <a:rPr lang="de-AT" sz="3600" b="1" dirty="0"/>
              <a:t> </a:t>
            </a:r>
            <a:r>
              <a:rPr lang="de-AT" sz="3600" b="1" dirty="0" err="1"/>
              <a:t>and</a:t>
            </a:r>
            <a:r>
              <a:rPr lang="de-AT" sz="3600" b="1" dirty="0"/>
              <a:t> </a:t>
            </a:r>
            <a:r>
              <a:rPr lang="de-AT" sz="3600" b="1" dirty="0" err="1"/>
              <a:t>data</a:t>
            </a:r>
            <a:r>
              <a:rPr lang="de-AT" sz="3600" b="1" dirty="0"/>
              <a:t> </a:t>
            </a:r>
            <a:r>
              <a:rPr lang="de-AT" sz="3600" b="1" dirty="0" err="1"/>
              <a:t>traffic</a:t>
            </a:r>
            <a:r>
              <a:rPr lang="de-AT" sz="3600" b="1" dirty="0"/>
              <a:t> </a:t>
            </a:r>
            <a:r>
              <a:rPr lang="de-AT" sz="3600" b="1" dirty="0" err="1"/>
              <a:t>together</a:t>
            </a:r>
            <a:r>
              <a:rPr lang="de-AT" sz="3600" b="1" dirty="0"/>
              <a:t>!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5055117"/>
            <a:ext cx="1191986" cy="1789663"/>
          </a:xfrm>
          <a:prstGeom prst="rect">
            <a:avLst/>
          </a:prstGeom>
        </p:spPr>
      </p:pic>
      <p:sp>
        <p:nvSpPr>
          <p:cNvPr id="11" name="Rechteck: abgerundete Ecken 9"/>
          <p:cNvSpPr/>
          <p:nvPr/>
        </p:nvSpPr>
        <p:spPr>
          <a:xfrm>
            <a:off x="293915" y="141188"/>
            <a:ext cx="6564086" cy="4771704"/>
          </a:xfrm>
          <a:prstGeom prst="roundRect">
            <a:avLst/>
          </a:prstGeom>
          <a:solidFill>
            <a:srgbClr val="FFED00"/>
          </a:solidFill>
          <a:ln w="76200">
            <a:solidFill>
              <a:srgbClr val="1C1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>
                <a:solidFill>
                  <a:schemeClr val="tx1"/>
                </a:solidFill>
              </a:rPr>
              <a:t>j</a:t>
            </a:r>
            <a:r>
              <a:rPr lang="de-AT" sz="3200" dirty="0" smtClean="0">
                <a:solidFill>
                  <a:schemeClr val="tx1"/>
                </a:solidFill>
              </a:rPr>
              <a:t>ob2map </a:t>
            </a:r>
            <a:r>
              <a:rPr lang="de-AT" sz="3200" dirty="0" err="1" smtClean="0">
                <a:solidFill>
                  <a:schemeClr val="tx1"/>
                </a:solidFill>
              </a:rPr>
              <a:t>is</a:t>
            </a:r>
            <a:r>
              <a:rPr lang="de-AT" sz="3200" dirty="0" smtClean="0">
                <a:solidFill>
                  <a:schemeClr val="tx1"/>
                </a:solidFill>
              </a:rPr>
              <a:t> an </a:t>
            </a:r>
            <a:r>
              <a:rPr lang="de-AT" sz="3200" dirty="0" err="1" smtClean="0">
                <a:solidFill>
                  <a:schemeClr val="tx1"/>
                </a:solidFill>
              </a:rPr>
              <a:t>existing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application</a:t>
            </a:r>
            <a:r>
              <a:rPr lang="de-AT" sz="3200" dirty="0" smtClean="0">
                <a:solidFill>
                  <a:schemeClr val="tx1"/>
                </a:solidFill>
              </a:rPr>
              <a:t>, </a:t>
            </a:r>
            <a:r>
              <a:rPr lang="de-AT" sz="3200" dirty="0" err="1" smtClean="0">
                <a:solidFill>
                  <a:schemeClr val="tx1"/>
                </a:solidFill>
              </a:rPr>
              <a:t>that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satisfies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it´s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users</a:t>
            </a:r>
            <a:r>
              <a:rPr lang="de-AT" sz="3200" dirty="0" smtClean="0">
                <a:solidFill>
                  <a:schemeClr val="tx1"/>
                </a:solidFill>
              </a:rPr>
              <a:t> (</a:t>
            </a:r>
            <a:r>
              <a:rPr lang="de-AT" sz="3200" dirty="0" err="1" smtClean="0">
                <a:solidFill>
                  <a:schemeClr val="tx1"/>
                </a:solidFill>
              </a:rPr>
              <a:t>public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utility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companies</a:t>
            </a:r>
            <a:r>
              <a:rPr lang="de-AT" sz="3200" dirty="0" smtClean="0">
                <a:solidFill>
                  <a:schemeClr val="tx1"/>
                </a:solidFill>
              </a:rPr>
              <a:t> in different countries).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>
                <a:solidFill>
                  <a:schemeClr val="tx1"/>
                </a:solidFill>
              </a:rPr>
              <a:t>DDKI </a:t>
            </a:r>
            <a:r>
              <a:rPr lang="de-AT" sz="3200" dirty="0" err="1" smtClean="0">
                <a:solidFill>
                  <a:schemeClr val="tx1"/>
                </a:solidFill>
              </a:rPr>
              <a:t>is</a:t>
            </a:r>
            <a:r>
              <a:rPr lang="de-AT" sz="3200" dirty="0" smtClean="0">
                <a:solidFill>
                  <a:schemeClr val="tx1"/>
                </a:solidFill>
              </a:rPr>
              <a:t> not </a:t>
            </a:r>
            <a:r>
              <a:rPr lang="de-AT" sz="3200" dirty="0" err="1" smtClean="0">
                <a:solidFill>
                  <a:schemeClr val="tx1"/>
                </a:solidFill>
              </a:rPr>
              <a:t>able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to</a:t>
            </a:r>
            <a:r>
              <a:rPr lang="de-AT" sz="3200" dirty="0" smtClean="0">
                <a:solidFill>
                  <a:schemeClr val="tx1"/>
                </a:solidFill>
              </a:rPr>
              <a:t> do </a:t>
            </a:r>
            <a:r>
              <a:rPr lang="de-AT" sz="3200" dirty="0" err="1" smtClean="0">
                <a:solidFill>
                  <a:schemeClr val="tx1"/>
                </a:solidFill>
              </a:rPr>
              <a:t>the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Sales</a:t>
            </a:r>
            <a:r>
              <a:rPr lang="de-AT" sz="3200" dirty="0" smtClean="0">
                <a:solidFill>
                  <a:schemeClr val="tx1"/>
                </a:solidFill>
              </a:rPr>
              <a:t> Job, Marketing </a:t>
            </a:r>
            <a:r>
              <a:rPr lang="de-AT" sz="3200" dirty="0" err="1" smtClean="0">
                <a:solidFill>
                  <a:schemeClr val="tx1"/>
                </a:solidFill>
              </a:rPr>
              <a:t>and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upscaling</a:t>
            </a:r>
            <a:r>
              <a:rPr lang="de-AT" sz="3200" dirty="0">
                <a:solidFill>
                  <a:schemeClr val="tx1"/>
                </a:solidFill>
              </a:rPr>
              <a:t>.</a:t>
            </a:r>
            <a:endParaRPr lang="de-AT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>
                <a:solidFill>
                  <a:schemeClr val="tx1"/>
                </a:solidFill>
              </a:rPr>
              <a:t>TAG </a:t>
            </a:r>
            <a:r>
              <a:rPr lang="de-AT" sz="3200" dirty="0" err="1" smtClean="0">
                <a:solidFill>
                  <a:schemeClr val="tx1"/>
                </a:solidFill>
              </a:rPr>
              <a:t>has</a:t>
            </a:r>
            <a:r>
              <a:rPr lang="de-AT" sz="3200" dirty="0" smtClean="0">
                <a:solidFill>
                  <a:schemeClr val="tx1"/>
                </a:solidFill>
              </a:rPr>
              <a:t> all </a:t>
            </a:r>
            <a:r>
              <a:rPr lang="de-AT" sz="3200" dirty="0" err="1" smtClean="0">
                <a:solidFill>
                  <a:schemeClr val="tx1"/>
                </a:solidFill>
              </a:rPr>
              <a:t>ressources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for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making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this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application</a:t>
            </a:r>
            <a:r>
              <a:rPr lang="de-AT" sz="3200" dirty="0" smtClean="0">
                <a:solidFill>
                  <a:schemeClr val="tx1"/>
                </a:solidFill>
              </a:rPr>
              <a:t> a </a:t>
            </a:r>
            <a:r>
              <a:rPr lang="de-AT" sz="3200" dirty="0" err="1" smtClean="0">
                <a:solidFill>
                  <a:schemeClr val="tx1"/>
                </a:solidFill>
              </a:rPr>
              <a:t>moon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shot</a:t>
            </a:r>
            <a:r>
              <a:rPr lang="de-AT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hteck: abgerundete Ecken 9"/>
          <p:cNvSpPr/>
          <p:nvPr/>
        </p:nvSpPr>
        <p:spPr>
          <a:xfrm>
            <a:off x="7607300" y="1016000"/>
            <a:ext cx="3962400" cy="4508500"/>
          </a:xfrm>
          <a:prstGeom prst="roundRect">
            <a:avLst/>
          </a:prstGeom>
          <a:solidFill>
            <a:srgbClr val="FFED00"/>
          </a:solidFill>
          <a:ln w="76200">
            <a:solidFill>
              <a:srgbClr val="1C1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de-AT" sz="2600" dirty="0" err="1" smtClean="0">
                <a:solidFill>
                  <a:schemeClr val="tx1"/>
                </a:solidFill>
              </a:rPr>
              <a:t>Needed</a:t>
            </a:r>
            <a:r>
              <a:rPr lang="de-AT" sz="2600" dirty="0" smtClean="0">
                <a:solidFill>
                  <a:schemeClr val="tx1"/>
                </a:solidFill>
              </a:rPr>
              <a:t> TAG </a:t>
            </a:r>
            <a:r>
              <a:rPr lang="de-AT" sz="2600" dirty="0" err="1" smtClean="0">
                <a:solidFill>
                  <a:schemeClr val="tx1"/>
                </a:solidFill>
              </a:rPr>
              <a:t>ressources</a:t>
            </a:r>
            <a:r>
              <a:rPr lang="de-AT" sz="26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smtClean="0">
                <a:solidFill>
                  <a:schemeClr val="tx1"/>
                </a:solidFill>
              </a:rPr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Reliability</a:t>
            </a:r>
            <a:endParaRPr lang="de-AT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smtClean="0">
                <a:solidFill>
                  <a:schemeClr val="tx1"/>
                </a:solidFill>
              </a:rPr>
              <a:t>mobile </a:t>
            </a:r>
            <a:r>
              <a:rPr lang="de-AT" sz="2600" dirty="0" err="1" smtClean="0">
                <a:solidFill>
                  <a:schemeClr val="tx1"/>
                </a:solidFill>
              </a:rPr>
              <a:t>data</a:t>
            </a:r>
            <a:endParaRPr lang="de-AT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server</a:t>
            </a:r>
            <a:r>
              <a:rPr lang="de-AT" sz="2600" dirty="0" smtClean="0">
                <a:solidFill>
                  <a:schemeClr val="tx1"/>
                </a:solidFill>
              </a:rPr>
              <a:t> </a:t>
            </a:r>
            <a:r>
              <a:rPr lang="de-AT" sz="2600" dirty="0" err="1" smtClean="0">
                <a:solidFill>
                  <a:schemeClr val="tx1"/>
                </a:solidFill>
              </a:rPr>
              <a:t>housing</a:t>
            </a:r>
            <a:endParaRPr lang="de-AT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helpdesk</a:t>
            </a:r>
            <a:endParaRPr lang="de-AT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Cloudservices</a:t>
            </a:r>
            <a:endParaRPr lang="de-AT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user</a:t>
            </a:r>
            <a:r>
              <a:rPr lang="de-AT" sz="2600" dirty="0" smtClean="0">
                <a:solidFill>
                  <a:schemeClr val="tx1"/>
                </a:solidFill>
              </a:rPr>
              <a:t> </a:t>
            </a:r>
            <a:r>
              <a:rPr lang="de-AT" sz="2600" dirty="0" err="1" smtClean="0">
                <a:solidFill>
                  <a:schemeClr val="tx1"/>
                </a:solidFill>
              </a:rPr>
              <a:t>administration</a:t>
            </a:r>
            <a:endParaRPr lang="de-AT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600" dirty="0" err="1" smtClean="0">
                <a:solidFill>
                  <a:schemeClr val="tx1"/>
                </a:solidFill>
              </a:rPr>
              <a:t>Sales</a:t>
            </a:r>
            <a:r>
              <a:rPr lang="de-AT" sz="2600" dirty="0" smtClean="0">
                <a:solidFill>
                  <a:schemeClr val="tx1"/>
                </a:solidFill>
              </a:rPr>
              <a:t> </a:t>
            </a:r>
            <a:r>
              <a:rPr lang="de-AT" sz="2600" dirty="0" err="1" smtClean="0">
                <a:solidFill>
                  <a:schemeClr val="tx1"/>
                </a:solidFill>
              </a:rPr>
              <a:t>force</a:t>
            </a:r>
            <a:r>
              <a:rPr lang="de-AT" sz="2600" dirty="0" smtClean="0">
                <a:solidFill>
                  <a:schemeClr val="tx1"/>
                </a:solidFill>
              </a:rPr>
              <a:t> </a:t>
            </a:r>
            <a:r>
              <a:rPr lang="de-AT" sz="2600" dirty="0" err="1" smtClean="0">
                <a:solidFill>
                  <a:schemeClr val="tx1"/>
                </a:solidFill>
              </a:rPr>
              <a:t>team</a:t>
            </a:r>
            <a:endParaRPr lang="de-A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96" y="283637"/>
            <a:ext cx="11029951" cy="287259"/>
          </a:xfrm>
        </p:spPr>
        <p:txBody>
          <a:bodyPr>
            <a:noAutofit/>
          </a:bodyPr>
          <a:lstStyle/>
          <a:p>
            <a:r>
              <a:rPr lang="en-US" sz="2000" b="1" dirty="0"/>
              <a:t>Intrapreneurship Program - Application </a:t>
            </a:r>
            <a:r>
              <a:rPr lang="en-US" sz="2000" b="1" dirty="0" smtClean="0"/>
              <a:t>Form &amp; Team </a:t>
            </a:r>
            <a:r>
              <a:rPr lang="en-US" sz="2000" b="1" dirty="0"/>
              <a:t>– </a:t>
            </a:r>
            <a:r>
              <a:rPr lang="en-US" sz="2000" b="1" dirty="0" smtClean="0"/>
              <a:t>June 2017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9" y="1150438"/>
            <a:ext cx="11029951" cy="2267285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Team/project name</a:t>
            </a:r>
            <a:r>
              <a:rPr lang="en-US" sz="6400" b="1" dirty="0" smtClean="0"/>
              <a:t>: </a:t>
            </a:r>
            <a:endParaRPr lang="en-US" sz="6400" b="1" dirty="0"/>
          </a:p>
          <a:p>
            <a:r>
              <a:rPr lang="en-US" sz="6400" b="1" dirty="0"/>
              <a:t>Short description</a:t>
            </a:r>
            <a:r>
              <a:rPr lang="en-US" sz="6400" b="1" dirty="0" smtClean="0"/>
              <a:t>: implementation of an app for the documentation of infrastructure.</a:t>
            </a:r>
          </a:p>
          <a:p>
            <a:pPr lvl="2"/>
            <a:r>
              <a:rPr lang="en-US" sz="5600" dirty="0" smtClean="0"/>
              <a:t>We are happy, that we found this option of cooperation.</a:t>
            </a:r>
          </a:p>
          <a:p>
            <a:pPr lvl="2"/>
            <a:r>
              <a:rPr lang="en-US" sz="5600" dirty="0" smtClean="0"/>
              <a:t>But we have to mention, that it was only two days ago. </a:t>
            </a:r>
          </a:p>
          <a:p>
            <a:pPr lvl="2"/>
            <a:r>
              <a:rPr lang="en-US" sz="5600" dirty="0" smtClean="0"/>
              <a:t>So this presentation is only  quick draft.</a:t>
            </a:r>
            <a:endParaRPr lang="en-US" sz="6400" dirty="0"/>
          </a:p>
          <a:p>
            <a:r>
              <a:rPr lang="en-US" sz="6400" b="1" dirty="0"/>
              <a:t>Team lead: Manfred Baier</a:t>
            </a:r>
          </a:p>
          <a:p>
            <a:r>
              <a:rPr lang="en-US" sz="6400" b="1" dirty="0"/>
              <a:t>Team members: </a:t>
            </a:r>
            <a:r>
              <a:rPr lang="en-US" sz="6400" b="1" dirty="0" smtClean="0"/>
              <a:t>4</a:t>
            </a:r>
            <a:endParaRPr lang="en-US" sz="6400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endParaRPr lang="en-US" sz="1467" b="1" dirty="0"/>
          </a:p>
          <a:p>
            <a:r>
              <a:rPr lang="en-US" sz="1467" b="1" dirty="0"/>
              <a:t>By sending this application we agree for this pitch deck to be shared within the organization: </a:t>
            </a:r>
            <a:r>
              <a:rPr lang="en-US" sz="1467" dirty="0"/>
              <a:t>Y/N</a:t>
            </a:r>
            <a:r>
              <a:rPr lang="en-US" sz="1467" b="1" dirty="0"/>
              <a:t> </a:t>
            </a:r>
            <a:endParaRPr lang="en-US" sz="1467" b="1" dirty="0"/>
          </a:p>
          <a:p>
            <a:endParaRPr lang="en-US" sz="1467" b="1" dirty="0"/>
          </a:p>
          <a:p>
            <a:endParaRPr lang="en-US" sz="1467" dirty="0"/>
          </a:p>
          <a:p>
            <a:endParaRPr lang="en-US" sz="1467" dirty="0"/>
          </a:p>
          <a:p>
            <a:endParaRPr lang="en-US" sz="1467" dirty="0"/>
          </a:p>
          <a:p>
            <a:endParaRPr lang="en-US" sz="1467" dirty="0"/>
          </a:p>
          <a:p>
            <a:endParaRPr lang="en-US" sz="1467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89083"/>
              </p:ext>
            </p:extLst>
          </p:nvPr>
        </p:nvGraphicFramePr>
        <p:xfrm>
          <a:off x="857556" y="3297232"/>
          <a:ext cx="10855477" cy="28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060"/>
                <a:gridCol w="1414060"/>
                <a:gridCol w="1414060"/>
                <a:gridCol w="1414060"/>
                <a:gridCol w="1414060"/>
                <a:gridCol w="1359969"/>
                <a:gridCol w="1260436"/>
                <a:gridCol w="1164772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First name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Last name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Email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Phone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Company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Department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Country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City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</a:tr>
              <a:tr h="28561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Manfred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Baier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manfred.baier@a1telekom.at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+43 664 6630544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A1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CPM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Austria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Klagenfurt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31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Hugo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Fuchs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hugo.fuchs@ddki.eu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+43 664 3556843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DDKI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CEO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Austria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Klagenfurt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20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Bernd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Steiner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bernd.steiner@ddki.eu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+43 660 5701757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DDKI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CTO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Austria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Klagenfurt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20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Martin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Vierbauch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mvierbau@edu.aau.at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+43 650 3097996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University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Marketing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Austria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Klagenfurt</a:t>
                      </a:r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3" y="883421"/>
            <a:ext cx="1967357" cy="6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81" y="2958836"/>
            <a:ext cx="819753" cy="108742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236933" y="600338"/>
            <a:ext cx="8091726" cy="1231106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Technical documentation in the field is still done </a:t>
            </a:r>
            <a:r>
              <a:rPr lang="en-US" sz="2800" dirty="0" smtClean="0"/>
              <a:t>offline, isolated and incomplete.</a:t>
            </a:r>
            <a:endParaRPr lang="de-AT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3799312" y="2557177"/>
            <a:ext cx="8091726" cy="2092881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W</a:t>
            </a:r>
            <a:r>
              <a:rPr lang="en-US" sz="2800" dirty="0" smtClean="0"/>
              <a:t>ith job2map the documentation is online, synchronized, complete, objective. </a:t>
            </a:r>
            <a:br>
              <a:rPr lang="en-US" sz="2800" dirty="0" smtClean="0"/>
            </a:br>
            <a:r>
              <a:rPr lang="en-US" sz="2800" dirty="0" smtClean="0"/>
              <a:t>Absolute unique: controlled localization of raw data acquisition e.g. images.</a:t>
            </a:r>
            <a:endParaRPr lang="de-AT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2494310" y="1961551"/>
            <a:ext cx="396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ADVANTAGE: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55903" y="5375791"/>
            <a:ext cx="8570550" cy="1231106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Completing traditional </a:t>
            </a:r>
            <a:r>
              <a:rPr lang="en-US" sz="2800" dirty="0"/>
              <a:t>methods by using </a:t>
            </a:r>
            <a:r>
              <a:rPr lang="en-US" sz="2800" dirty="0" smtClean="0"/>
              <a:t>up to date technology.</a:t>
            </a:r>
            <a:endParaRPr lang="en-US" sz="2800" dirty="0"/>
          </a:p>
        </p:txBody>
      </p:sp>
      <p:sp>
        <p:nvSpPr>
          <p:cNvPr id="25" name="Textfeld 24"/>
          <p:cNvSpPr txBox="1"/>
          <p:nvPr/>
        </p:nvSpPr>
        <p:spPr>
          <a:xfrm>
            <a:off x="1554622" y="4771996"/>
            <a:ext cx="374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SOLUTION: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05900" y="0"/>
            <a:ext cx="293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PROBLEM:</a:t>
            </a:r>
          </a:p>
        </p:txBody>
      </p:sp>
    </p:spTree>
    <p:extLst>
      <p:ext uri="{BB962C8B-B14F-4D97-AF65-F5344CB8AC3E}">
        <p14:creationId xmlns:p14="http://schemas.microsoft.com/office/powerpoint/2010/main" val="148273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802762" y="3954"/>
            <a:ext cx="293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PRODUCT: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892166" y="2718407"/>
            <a:ext cx="2394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06" y="298663"/>
            <a:ext cx="6848494" cy="6848494"/>
          </a:xfrm>
          <a:prstGeom prst="rect">
            <a:avLst/>
          </a:prstGeom>
        </p:spPr>
      </p:pic>
      <p:pic>
        <p:nvPicPr>
          <p:cNvPr id="18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"/>
            <a:ext cx="2872270" cy="9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9046872" y="1686202"/>
            <a:ext cx="204244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Retrieves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meaningful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documentation</a:t>
            </a:r>
            <a:r>
              <a:rPr lang="de-A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de-A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de-A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8748" y="3204135"/>
            <a:ext cx="2310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 collected data quickly, safely and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anywhere.</a:t>
            </a:r>
            <a:endParaRPr lang="de-A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de-A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877545" y="4732855"/>
            <a:ext cx="2552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References, bundles and saves the data with minimum administrative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effort.</a:t>
            </a:r>
            <a:endParaRPr lang="de-A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de-A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50538" y="1841243"/>
            <a:ext cx="2076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Mo</a:t>
            </a:r>
            <a:r>
              <a:rPr lang="de-AT" sz="2800" b="1" dirty="0">
                <a:ln w="127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b</a:t>
            </a:r>
            <a:r>
              <a:rPr lang="de-AT" sz="2800" b="1" dirty="0"/>
              <a:t>ile</a:t>
            </a:r>
          </a:p>
          <a:p>
            <a:pPr algn="ctr"/>
            <a:endParaRPr lang="de-AT" sz="2800" b="1" dirty="0"/>
          </a:p>
          <a:p>
            <a:pPr algn="ctr"/>
            <a:endParaRPr lang="de-AT" sz="2800" b="1" dirty="0"/>
          </a:p>
          <a:p>
            <a:pPr algn="ctr"/>
            <a:r>
              <a:rPr lang="de-AT" sz="2800" b="1" dirty="0"/>
              <a:t>Dyn</a:t>
            </a:r>
            <a:r>
              <a:rPr lang="de-AT" sz="2800" b="1" dirty="0">
                <a:ln w="9525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a</a:t>
            </a:r>
            <a:r>
              <a:rPr lang="de-AT" sz="2800" b="1" dirty="0"/>
              <a:t>mic</a:t>
            </a:r>
          </a:p>
          <a:p>
            <a:pPr algn="ctr"/>
            <a:endParaRPr lang="de-AT" sz="2800" b="1" dirty="0"/>
          </a:p>
          <a:p>
            <a:pPr algn="ctr"/>
            <a:endParaRPr lang="de-AT" sz="2800" b="1" dirty="0"/>
          </a:p>
          <a:p>
            <a:pPr algn="ctr"/>
            <a:r>
              <a:rPr lang="de-AT" sz="2800" b="1" dirty="0" err="1"/>
              <a:t>Up</a:t>
            </a:r>
            <a:r>
              <a:rPr lang="de-AT" sz="2800" b="1" dirty="0"/>
              <a:t>-</a:t>
            </a:r>
            <a:r>
              <a:rPr lang="de-AT" sz="2800" b="1" dirty="0" err="1"/>
              <a:t>t</a:t>
            </a:r>
            <a:r>
              <a:rPr lang="de-AT" sz="2800" b="1" dirty="0" err="1">
                <a:ln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o</a:t>
            </a:r>
            <a:r>
              <a:rPr lang="de-AT" sz="2800" b="1" dirty="0"/>
              <a:t>-date</a:t>
            </a:r>
          </a:p>
        </p:txBody>
      </p:sp>
    </p:spTree>
    <p:extLst>
      <p:ext uri="{BB962C8B-B14F-4D97-AF65-F5344CB8AC3E}">
        <p14:creationId xmlns:p14="http://schemas.microsoft.com/office/powerpoint/2010/main" val="2684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304358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22065"/>
          <a:stretch/>
        </p:blipFill>
        <p:spPr bwMode="auto">
          <a:xfrm>
            <a:off x="8737600" y="2000038"/>
            <a:ext cx="3048000" cy="2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8"/>
          <a:stretch/>
        </p:blipFill>
        <p:spPr bwMode="auto">
          <a:xfrm>
            <a:off x="3766217" y="4063841"/>
            <a:ext cx="4637870" cy="221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0417" r="9371" b="8346"/>
          <a:stretch/>
        </p:blipFill>
        <p:spPr bwMode="auto">
          <a:xfrm>
            <a:off x="4205552" y="1509596"/>
            <a:ext cx="3759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2802762" y="3954"/>
            <a:ext cx="293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PRODUCT:</a:t>
            </a:r>
          </a:p>
        </p:txBody>
      </p:sp>
      <p:pic>
        <p:nvPicPr>
          <p:cNvPr id="36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"/>
            <a:ext cx="2872270" cy="9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8"/>
    </mc:Choice>
    <mc:Fallback xmlns="">
      <p:transition spd="slow" advTm="62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802762" y="3954"/>
            <a:ext cx="293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PRODUCT:</a:t>
            </a:r>
          </a:p>
        </p:txBody>
      </p:sp>
      <p:pic>
        <p:nvPicPr>
          <p:cNvPr id="36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0" y="1495907"/>
            <a:ext cx="2872270" cy="9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50" y="906817"/>
            <a:ext cx="5215830" cy="284010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902" y="3381400"/>
            <a:ext cx="4981395" cy="291974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832593" y="1129002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Without</a:t>
            </a:r>
            <a:endParaRPr lang="de-AT" sz="2800" dirty="0"/>
          </a:p>
        </p:txBody>
      </p:sp>
      <p:pic>
        <p:nvPicPr>
          <p:cNvPr id="11" name="Picture 2" descr="http://www.job2map.at/.cm4all/iproc.php/job2map.gif/downsize_1280_0/job2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65" y="5153604"/>
            <a:ext cx="2872270" cy="9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376578" y="457966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With</a:t>
            </a:r>
            <a:endParaRPr lang="de-AT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8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8"/>
    </mc:Choice>
    <mc:Fallback xmlns="">
      <p:transition spd="slow" advTm="624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22687" y="4252350"/>
            <a:ext cx="1585690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STW Wolfsberg</a:t>
            </a:r>
            <a:b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</a:br>
            <a:r>
              <a:rPr lang="de-AT" sz="1333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Gde</a:t>
            </a: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Neumarkt</a:t>
            </a:r>
            <a:b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</a:br>
            <a:r>
              <a:rPr lang="de-AT" sz="1333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Gde</a:t>
            </a: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333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St.Michael</a:t>
            </a: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/</a:t>
            </a:r>
            <a:r>
              <a:rPr lang="de-AT" sz="1333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Bgld</a:t>
            </a: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/>
            </a:r>
            <a:b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</a:br>
            <a:r>
              <a:rPr lang="de-AT" sz="1333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Firma COMIN</a:t>
            </a:r>
            <a:endParaRPr lang="de-AT" sz="1333" kern="0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7870921" y="4207631"/>
            <a:ext cx="174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SETEC DOO</a:t>
            </a: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KRALJEVO</a:t>
            </a: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SMEDEREVO</a:t>
            </a: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Trstenik</a:t>
            </a:r>
            <a:endParaRPr lang="de-AT" sz="1050" kern="0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Aleksinac</a:t>
            </a:r>
            <a:endParaRPr lang="de-AT" sz="1050" kern="0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Smederevska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Palanka</a:t>
            </a:r>
            <a:endParaRPr lang="de-AT" sz="1050" kern="0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Velika Plana</a:t>
            </a:r>
          </a:p>
          <a:p>
            <a:pPr defTabSz="609585">
              <a:defRPr/>
            </a:pP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ViK</a:t>
            </a:r>
            <a:r>
              <a:rPr lang="de-AT" sz="1050" kern="0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050" kern="0" dirty="0" err="1">
                <a:solidFill>
                  <a:srgbClr val="EF4E23"/>
                </a:solidFill>
                <a:latin typeface="+mj-lt"/>
                <a:ea typeface="+mj-ea"/>
                <a:cs typeface="+mj-cs"/>
              </a:rPr>
              <a:t>Knjaževac</a:t>
            </a:r>
            <a:endParaRPr lang="de-AT" sz="1050" kern="0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0686163" y="4496569"/>
            <a:ext cx="162858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de-AT" sz="1467" dirty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Teststellungen:</a:t>
            </a:r>
          </a:p>
          <a:p>
            <a:pPr defTabSz="609585">
              <a:defRPr/>
            </a:pPr>
            <a:r>
              <a:rPr lang="de-AT" sz="1467" dirty="0" smtClean="0">
                <a:solidFill>
                  <a:srgbClr val="EF4E23"/>
                </a:solidFill>
                <a:latin typeface="+mj-lt"/>
                <a:ea typeface="+mj-ea"/>
                <a:cs typeface="+mj-cs"/>
              </a:rPr>
              <a:t>WW Teheran</a:t>
            </a:r>
            <a:endParaRPr lang="de-AT" sz="1467" dirty="0">
              <a:solidFill>
                <a:srgbClr val="EF4E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Titel 2"/>
          <p:cNvSpPr txBox="1">
            <a:spLocks/>
          </p:cNvSpPr>
          <p:nvPr/>
        </p:nvSpPr>
        <p:spPr bwMode="auto">
          <a:xfrm>
            <a:off x="927429" y="3799069"/>
            <a:ext cx="10966803" cy="3282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Tx/>
            </a:pPr>
            <a:r>
              <a:rPr lang="en-GB" sz="2133" kern="0" dirty="0">
                <a:solidFill>
                  <a:srgbClr val="EF4E23"/>
                </a:solidFill>
              </a:rPr>
              <a:t>Existing Customers:</a:t>
            </a:r>
            <a:endParaRPr lang="en-GB" sz="667" kern="0" dirty="0">
              <a:solidFill>
                <a:schemeClr val="tx1"/>
              </a:solidFill>
            </a:endParaRPr>
          </a:p>
        </p:txBody>
      </p:sp>
      <p:sp>
        <p:nvSpPr>
          <p:cNvPr id="92" name="Titel 2"/>
          <p:cNvSpPr txBox="1">
            <a:spLocks/>
          </p:cNvSpPr>
          <p:nvPr/>
        </p:nvSpPr>
        <p:spPr bwMode="auto">
          <a:xfrm>
            <a:off x="1316414" y="5987506"/>
            <a:ext cx="10672386" cy="4513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Tx/>
            </a:pPr>
            <a:r>
              <a:rPr lang="en-US" sz="2400" b="1" u="sng" kern="0" dirty="0">
                <a:solidFill>
                  <a:srgbClr val="EF4E23"/>
                </a:solidFill>
              </a:rPr>
              <a:t>E</a:t>
            </a:r>
            <a:r>
              <a:rPr lang="en-US" sz="2400" b="1" u="sng" kern="0" dirty="0" smtClean="0">
                <a:solidFill>
                  <a:srgbClr val="EF4E23"/>
                </a:solidFill>
              </a:rPr>
              <a:t>veryone </a:t>
            </a:r>
            <a:r>
              <a:rPr lang="en-US" sz="2400" b="1" u="sng" kern="0" dirty="0">
                <a:solidFill>
                  <a:srgbClr val="EF4E23"/>
                </a:solidFill>
              </a:rPr>
              <a:t>who has to administrate </a:t>
            </a:r>
            <a:r>
              <a:rPr lang="en-US" sz="2400" b="1" u="sng" kern="0" dirty="0" smtClean="0">
                <a:solidFill>
                  <a:srgbClr val="EF4E23"/>
                </a:solidFill>
              </a:rPr>
              <a:t>infrastructure over </a:t>
            </a:r>
            <a:r>
              <a:rPr lang="en-US" sz="2400" b="1" u="sng" kern="0" dirty="0">
                <a:solidFill>
                  <a:srgbClr val="EF4E23"/>
                </a:solidFill>
              </a:rPr>
              <a:t>a wide spatial </a:t>
            </a:r>
            <a:r>
              <a:rPr lang="en-US" sz="2400" b="1" u="sng" kern="0" dirty="0" smtClean="0">
                <a:solidFill>
                  <a:srgbClr val="EF4E23"/>
                </a:solidFill>
              </a:rPr>
              <a:t>area!</a:t>
            </a:r>
            <a:endParaRPr lang="en-GB" sz="2400" b="1" u="sng" kern="0" dirty="0">
              <a:solidFill>
                <a:srgbClr val="EF4E23"/>
              </a:solidFill>
            </a:endParaRPr>
          </a:p>
          <a:p>
            <a:pPr eaLnBrk="1" hangingPunct="1">
              <a:buFontTx/>
            </a:pPr>
            <a:endParaRPr lang="en-GB" sz="533" kern="0" dirty="0">
              <a:solidFill>
                <a:srgbClr val="00B050"/>
              </a:solidFill>
            </a:endParaRPr>
          </a:p>
        </p:txBody>
      </p:sp>
      <p:sp>
        <p:nvSpPr>
          <p:cNvPr id="93" name="Titel 2"/>
          <p:cNvSpPr txBox="1">
            <a:spLocks/>
          </p:cNvSpPr>
          <p:nvPr/>
        </p:nvSpPr>
        <p:spPr bwMode="auto">
          <a:xfrm>
            <a:off x="948773" y="5626963"/>
            <a:ext cx="10966803" cy="3282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Tx/>
            </a:pPr>
            <a:r>
              <a:rPr lang="en-GB" sz="2133" kern="0" dirty="0">
                <a:solidFill>
                  <a:srgbClr val="EF4E23"/>
                </a:solidFill>
              </a:rPr>
              <a:t>Potential Customers:</a:t>
            </a:r>
            <a:endParaRPr lang="en-GB" sz="667" kern="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14" y="225397"/>
            <a:ext cx="10118324" cy="3486930"/>
          </a:xfrm>
          <a:prstGeom prst="rect">
            <a:avLst/>
          </a:prstGeom>
        </p:spPr>
      </p:pic>
      <p:sp>
        <p:nvSpPr>
          <p:cNvPr id="27653" name="Titel 2"/>
          <p:cNvSpPr>
            <a:spLocks noGrp="1"/>
          </p:cNvSpPr>
          <p:nvPr>
            <p:ph type="title" idx="4294967295"/>
          </p:nvPr>
        </p:nvSpPr>
        <p:spPr>
          <a:xfrm>
            <a:off x="732996" y="526369"/>
            <a:ext cx="4123885" cy="4924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>
                <a:solidFill>
                  <a:srgbClr val="EF4E23"/>
                </a:solidFill>
              </a:rPr>
              <a:t>Customer &amp; Market: </a:t>
            </a:r>
            <a:endParaRPr lang="en-GB" sz="533" b="1" dirty="0"/>
          </a:p>
        </p:txBody>
      </p:sp>
    </p:spTree>
    <p:extLst>
      <p:ext uri="{BB962C8B-B14F-4D97-AF65-F5344CB8AC3E}">
        <p14:creationId xmlns:p14="http://schemas.microsoft.com/office/powerpoint/2010/main" val="28182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75" y="133349"/>
            <a:ext cx="11341725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03279"/>
              </p:ext>
            </p:extLst>
          </p:nvPr>
        </p:nvGraphicFramePr>
        <p:xfrm>
          <a:off x="1869193" y="962834"/>
          <a:ext cx="9131743" cy="4780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02268">
                  <a:extLst>
                    <a:ext uri="{9D8B030D-6E8A-4147-A177-3AD203B41FA5}">
                      <a16:colId xmlns:a16="http://schemas.microsoft.com/office/drawing/2014/main" xmlns="" val="3232064688"/>
                    </a:ext>
                  </a:extLst>
                </a:gridCol>
                <a:gridCol w="1339606">
                  <a:extLst>
                    <a:ext uri="{9D8B030D-6E8A-4147-A177-3AD203B41FA5}">
                      <a16:colId xmlns:a16="http://schemas.microsoft.com/office/drawing/2014/main" xmlns="" val="38718246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11072703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38394961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225436781"/>
                    </a:ext>
                  </a:extLst>
                </a:gridCol>
                <a:gridCol w="1289469">
                  <a:extLst>
                    <a:ext uri="{9D8B030D-6E8A-4147-A177-3AD203B41FA5}">
                      <a16:colId xmlns:a16="http://schemas.microsoft.com/office/drawing/2014/main" xmlns="" val="331642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Gis²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job2map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6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Workflow </a:t>
                      </a:r>
                      <a:r>
                        <a:rPr lang="de-AT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321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de-AT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aquisition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19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493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</a:t>
                      </a: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-Data </a:t>
                      </a: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acquisition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384051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</a:t>
                      </a: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-Data </a:t>
                      </a: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290711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Terminal </a:t>
                      </a: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independence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694931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699957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DGPS (=expensive HW)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71677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12533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de-A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1572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Real-Time-GIS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9804998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802762" y="3954"/>
            <a:ext cx="428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ln w="25400">
                  <a:solidFill>
                    <a:schemeClr val="tx1"/>
                  </a:solidFill>
                </a:ln>
                <a:solidFill>
                  <a:srgbClr val="FFED00"/>
                </a:solidFill>
              </a:rPr>
              <a:t>COMPETITION:</a:t>
            </a:r>
          </a:p>
        </p:txBody>
      </p:sp>
    </p:spTree>
    <p:extLst>
      <p:ext uri="{BB962C8B-B14F-4D97-AF65-F5344CB8AC3E}">
        <p14:creationId xmlns:p14="http://schemas.microsoft.com/office/powerpoint/2010/main" val="2085359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|0.6|3.1|3.7|3.4|3.4|3.4|3.5|3.4|4|3.4|3.9|3.6|4.3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|0.6|3.1|3.7|3.4|3.4|3.4|3.5|3.4|4|3.4|3.9|3.6|4.3|3.7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433</Words>
  <Application>Microsoft Office PowerPoint</Application>
  <PresentationFormat>Breitbild</PresentationFormat>
  <Paragraphs>179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HDOfficeLightV0</vt:lpstr>
      <vt:lpstr>PowerPoint-Präsentation</vt:lpstr>
      <vt:lpstr>Intrapreneurship Program - Application Form &amp; Team – June 2017</vt:lpstr>
      <vt:lpstr>PowerPoint-Präsentation</vt:lpstr>
      <vt:lpstr>PowerPoint-Präsentation</vt:lpstr>
      <vt:lpstr>PowerPoint-Präsentation</vt:lpstr>
      <vt:lpstr>PowerPoint-Präsentation</vt:lpstr>
      <vt:lpstr>Customer &amp; Market: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</dc:creator>
  <cp:lastModifiedBy>Baier Manfred</cp:lastModifiedBy>
  <cp:revision>77</cp:revision>
  <dcterms:created xsi:type="dcterms:W3CDTF">2017-06-01T09:26:11Z</dcterms:created>
  <dcterms:modified xsi:type="dcterms:W3CDTF">2017-06-03T11:20:06Z</dcterms:modified>
</cp:coreProperties>
</file>